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5" r:id="rId2"/>
    <p:sldId id="256" r:id="rId3"/>
    <p:sldId id="257" r:id="rId4"/>
    <p:sldId id="260" r:id="rId5"/>
    <p:sldId id="262" r:id="rId6"/>
    <p:sldId id="269" r:id="rId7"/>
    <p:sldId id="266" r:id="rId8"/>
    <p:sldId id="264" r:id="rId9"/>
    <p:sldId id="267" r:id="rId10"/>
    <p:sldId id="265" r:id="rId11"/>
    <p:sldId id="286" r:id="rId1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56" autoAdjust="0"/>
    <p:restoredTop sz="94660"/>
  </p:normalViewPr>
  <p:slideViewPr>
    <p:cSldViewPr snapToGrid="0">
      <p:cViewPr>
        <p:scale>
          <a:sx n="52" d="100"/>
          <a:sy n="52" d="100"/>
        </p:scale>
        <p:origin x="111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292039" y="2165038"/>
            <a:ext cx="2179579" cy="217957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5006210" y="2165038"/>
            <a:ext cx="2179579" cy="217957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720381" y="2165038"/>
            <a:ext cx="2179579" cy="217957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87681" y="642257"/>
            <a:ext cx="2705259" cy="270525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3972204" y="642257"/>
            <a:ext cx="2705259" cy="270525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087681" y="3510484"/>
            <a:ext cx="2705259" cy="270525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972204" y="3510484"/>
            <a:ext cx="2705259" cy="270525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7714" y="1"/>
            <a:ext cx="4136572" cy="21926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027714" y="2332653"/>
            <a:ext cx="4136572" cy="21926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27714" y="4665306"/>
            <a:ext cx="4136572" cy="21926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09799" y="863601"/>
            <a:ext cx="2454463" cy="24544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227736" y="863601"/>
            <a:ext cx="2454463" cy="24544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8945675" y="863601"/>
            <a:ext cx="2454463" cy="24544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91862" y="3539935"/>
            <a:ext cx="2454463" cy="24544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509799" y="3539935"/>
            <a:ext cx="2454463" cy="24544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227738" y="3539935"/>
            <a:ext cx="2454463" cy="24544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682172" y="1215571"/>
            <a:ext cx="2268630" cy="442685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118371" y="1215571"/>
            <a:ext cx="2268630" cy="442685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585801" y="1215571"/>
            <a:ext cx="2268630" cy="442685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34668" y="609601"/>
            <a:ext cx="5403274" cy="180605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6164611" y="609601"/>
            <a:ext cx="5403274" cy="180605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34668" y="2525973"/>
            <a:ext cx="5403274" cy="180605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164611" y="2525973"/>
            <a:ext cx="5403274" cy="180605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4668" y="4442344"/>
            <a:ext cx="5403274" cy="180605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164611" y="4442344"/>
            <a:ext cx="5403274" cy="180605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98285" y="823687"/>
            <a:ext cx="5496956" cy="52106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415315" y="823686"/>
            <a:ext cx="2220686" cy="52106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756074" y="823686"/>
            <a:ext cx="3435925" cy="52106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193143" y="0"/>
            <a:ext cx="8998856" cy="3429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590969" y="3538538"/>
            <a:ext cx="4601030" cy="33194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870857" y="-1"/>
            <a:ext cx="3193143" cy="38607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4238172" y="3931557"/>
            <a:ext cx="3383841" cy="242388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128003" y="1031821"/>
            <a:ext cx="2382356" cy="3429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795534" y="1357086"/>
            <a:ext cx="2121573" cy="413657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023185" y="1357086"/>
            <a:ext cx="2121573" cy="413657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0119247" y="1357086"/>
            <a:ext cx="2121573" cy="413657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747659" y="1077686"/>
            <a:ext cx="4702628" cy="47026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1499760"/>
            <a:ext cx="2050294" cy="370614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8676218" y="1499760"/>
            <a:ext cx="2050294" cy="370614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514012" y="970148"/>
            <a:ext cx="3581988" cy="221890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434867" y="1920244"/>
            <a:ext cx="3811870" cy="228223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123920" y="1400834"/>
            <a:ext cx="5287727" cy="40125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654629" y="2627084"/>
            <a:ext cx="8882742" cy="203200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59542" y="1179284"/>
            <a:ext cx="4499429" cy="44994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001487"/>
            <a:ext cx="6096000" cy="585651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381829" y="2255157"/>
            <a:ext cx="6023429" cy="288834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6114" y="1"/>
            <a:ext cx="4005943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32593" y="674913"/>
            <a:ext cx="3182585" cy="554445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30514" y="1277257"/>
            <a:ext cx="10174514" cy="441234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or Drag Here to Add Picture</a:t>
            </a:r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6798" y="1377315"/>
            <a:ext cx="3023983" cy="410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10183" y="2135703"/>
            <a:ext cx="34834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MSc Coding 2 </a:t>
            </a:r>
          </a:p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Lab Work| </a:t>
            </a:r>
          </a:p>
          <a:p>
            <a:r>
              <a:rPr lang="en-US" i="1" dirty="0">
                <a:solidFill>
                  <a:schemeClr val="accent2"/>
                </a:solidFill>
                <a:latin typeface="+mj-lt"/>
              </a:rPr>
              <a:t>Yuchen Tan 20032211</a:t>
            </a:r>
            <a:endParaRPr lang="id-ID" i="1" dirty="0">
              <a:solidFill>
                <a:schemeClr val="accent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22E61333-06BC-9C4B-9A93-6A5655B9EA0E}"/>
              </a:ext>
            </a:extLst>
          </p:cNvPr>
          <p:cNvSpPr/>
          <p:nvPr/>
        </p:nvSpPr>
        <p:spPr>
          <a:xfrm>
            <a:off x="116114" y="4131415"/>
            <a:ext cx="2471385" cy="25624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Rectangle 18"/>
          <p:cNvSpPr/>
          <p:nvPr/>
        </p:nvSpPr>
        <p:spPr>
          <a:xfrm>
            <a:off x="4356924" y="3428998"/>
            <a:ext cx="3478152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116114" y="0"/>
            <a:ext cx="12075886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655725" y="987782"/>
            <a:ext cx="499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+mj-lt"/>
              </a:rPr>
              <a:t>Conclusion</a:t>
            </a:r>
            <a:endParaRPr lang="id-ID" sz="32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9122" y="1720606"/>
            <a:ext cx="7833756" cy="133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Generating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image</a:t>
            </a:r>
            <a:r>
              <a:rPr lang="id-ID" sz="1100" dirty="0">
                <a:solidFill>
                  <a:schemeClr val="accent4"/>
                </a:solidFill>
              </a:rPr>
              <a:t> data </a:t>
            </a:r>
            <a:r>
              <a:rPr lang="id-ID" sz="1100" dirty="0" err="1">
                <a:solidFill>
                  <a:schemeClr val="accent4"/>
                </a:solidFill>
              </a:rPr>
              <a:t>is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expensive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and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tedious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work</a:t>
            </a:r>
            <a:r>
              <a:rPr lang="id-ID" sz="1100" dirty="0">
                <a:solidFill>
                  <a:schemeClr val="accent4"/>
                </a:solidFill>
              </a:rPr>
              <a:t>. </a:t>
            </a:r>
            <a:r>
              <a:rPr lang="id-ID" sz="1100" dirty="0" err="1">
                <a:solidFill>
                  <a:schemeClr val="accent4"/>
                </a:solidFill>
              </a:rPr>
              <a:t>Machines</a:t>
            </a:r>
            <a:r>
              <a:rPr lang="id-ID" sz="1100" dirty="0">
                <a:solidFill>
                  <a:schemeClr val="accent4"/>
                </a:solidFill>
              </a:rPr>
              <a:t> are </a:t>
            </a:r>
            <a:r>
              <a:rPr lang="id-ID" sz="1100" dirty="0" err="1">
                <a:solidFill>
                  <a:schemeClr val="accent4"/>
                </a:solidFill>
              </a:rPr>
              <a:t>blind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without</a:t>
            </a:r>
            <a:r>
              <a:rPr lang="id-ID" sz="1100" dirty="0">
                <a:solidFill>
                  <a:schemeClr val="accent4"/>
                </a:solidFill>
              </a:rPr>
              <a:t> data. In </a:t>
            </a:r>
            <a:r>
              <a:rPr lang="id-ID" sz="1100" dirty="0" err="1">
                <a:solidFill>
                  <a:schemeClr val="accent4"/>
                </a:solidFill>
              </a:rPr>
              <a:t>such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a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case</a:t>
            </a:r>
            <a:r>
              <a:rPr lang="id-ID" sz="1100" dirty="0">
                <a:solidFill>
                  <a:schemeClr val="accent4"/>
                </a:solidFill>
              </a:rPr>
              <a:t>, </a:t>
            </a:r>
            <a:r>
              <a:rPr lang="id-ID" sz="1100" dirty="0" err="1">
                <a:solidFill>
                  <a:schemeClr val="accent4"/>
                </a:solidFill>
              </a:rPr>
              <a:t>we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can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generate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more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images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from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existing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images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by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applying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different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transformations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techniques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on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it</a:t>
            </a:r>
            <a:r>
              <a:rPr lang="id-ID" sz="1100" dirty="0">
                <a:solidFill>
                  <a:schemeClr val="accent4"/>
                </a:solidFill>
              </a:rPr>
              <a:t>. </a:t>
            </a:r>
            <a:r>
              <a:rPr lang="id-ID" sz="1100" dirty="0" err="1">
                <a:solidFill>
                  <a:schemeClr val="accent4"/>
                </a:solidFill>
              </a:rPr>
              <a:t>There</a:t>
            </a:r>
            <a:r>
              <a:rPr lang="id-ID" sz="1100" dirty="0">
                <a:solidFill>
                  <a:schemeClr val="accent4"/>
                </a:solidFill>
              </a:rPr>
              <a:t> are </a:t>
            </a:r>
            <a:r>
              <a:rPr lang="id-ID" sz="1100" dirty="0" err="1">
                <a:solidFill>
                  <a:schemeClr val="accent4"/>
                </a:solidFill>
              </a:rPr>
              <a:t>different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techniques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like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rotation</a:t>
            </a:r>
            <a:r>
              <a:rPr lang="id-ID" sz="1100" dirty="0">
                <a:solidFill>
                  <a:schemeClr val="accent4"/>
                </a:solidFill>
              </a:rPr>
              <a:t>, </a:t>
            </a:r>
            <a:r>
              <a:rPr lang="id-ID" sz="1100" dirty="0" err="1">
                <a:solidFill>
                  <a:schemeClr val="accent4"/>
                </a:solidFill>
              </a:rPr>
              <a:t>flipping</a:t>
            </a:r>
            <a:r>
              <a:rPr lang="id-ID" sz="1100" dirty="0">
                <a:solidFill>
                  <a:schemeClr val="accent4"/>
                </a:solidFill>
              </a:rPr>
              <a:t>, </a:t>
            </a:r>
            <a:r>
              <a:rPr lang="id-ID" sz="1100" dirty="0" err="1">
                <a:solidFill>
                  <a:schemeClr val="accent4"/>
                </a:solidFill>
              </a:rPr>
              <a:t>shifting</a:t>
            </a:r>
            <a:r>
              <a:rPr lang="id-ID" sz="1100" dirty="0">
                <a:solidFill>
                  <a:schemeClr val="accent4"/>
                </a:solidFill>
              </a:rPr>
              <a:t>, etc. </a:t>
            </a:r>
            <a:r>
              <a:rPr lang="id-ID" sz="1100" dirty="0" err="1">
                <a:solidFill>
                  <a:schemeClr val="accent4"/>
                </a:solidFill>
              </a:rPr>
              <a:t>which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can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help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us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to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diversify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the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image</a:t>
            </a:r>
            <a:r>
              <a:rPr lang="id-ID" sz="1100" dirty="0">
                <a:solidFill>
                  <a:schemeClr val="accent4"/>
                </a:solidFill>
              </a:rPr>
              <a:t> data. We </a:t>
            </a:r>
            <a:r>
              <a:rPr lang="id-ID" sz="1100" dirty="0" err="1">
                <a:solidFill>
                  <a:schemeClr val="accent4"/>
                </a:solidFill>
              </a:rPr>
              <a:t>can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generate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more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than</a:t>
            </a:r>
            <a:r>
              <a:rPr lang="id-ID" sz="1100" dirty="0">
                <a:solidFill>
                  <a:schemeClr val="accent4"/>
                </a:solidFill>
              </a:rPr>
              <a:t> 10X </a:t>
            </a:r>
            <a:r>
              <a:rPr lang="id-ID" sz="1100" dirty="0" err="1">
                <a:solidFill>
                  <a:schemeClr val="accent4"/>
                </a:solidFill>
              </a:rPr>
              <a:t>or</a:t>
            </a:r>
            <a:r>
              <a:rPr lang="id-ID" sz="1100" dirty="0">
                <a:solidFill>
                  <a:schemeClr val="accent4"/>
                </a:solidFill>
              </a:rPr>
              <a:t> 100X </a:t>
            </a:r>
            <a:r>
              <a:rPr lang="id-ID" sz="1100" dirty="0" err="1">
                <a:solidFill>
                  <a:schemeClr val="accent4"/>
                </a:solidFill>
              </a:rPr>
              <a:t>images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if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we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have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at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least</a:t>
            </a:r>
            <a:r>
              <a:rPr lang="id-ID" sz="1100" dirty="0">
                <a:solidFill>
                  <a:schemeClr val="accent4"/>
                </a:solidFill>
              </a:rPr>
              <a:t> 4–5 </a:t>
            </a:r>
            <a:r>
              <a:rPr lang="id-ID" sz="1100" dirty="0" err="1">
                <a:solidFill>
                  <a:schemeClr val="accent4"/>
                </a:solidFill>
              </a:rPr>
              <a:t>transformations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techniques</a:t>
            </a:r>
            <a:r>
              <a:rPr lang="id-ID" sz="1100" dirty="0">
                <a:solidFill>
                  <a:schemeClr val="accent4"/>
                </a:solidFill>
              </a:rPr>
              <a:t>. We </a:t>
            </a:r>
            <a:r>
              <a:rPr lang="id-ID" sz="1100" dirty="0" err="1">
                <a:solidFill>
                  <a:schemeClr val="accent4"/>
                </a:solidFill>
              </a:rPr>
              <a:t>can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also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use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methods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to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blur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the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image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and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add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random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noise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to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image</a:t>
            </a:r>
            <a:r>
              <a:rPr lang="id-ID" sz="1100" dirty="0">
                <a:solidFill>
                  <a:schemeClr val="accent4"/>
                </a:solidFill>
              </a:rPr>
              <a:t>, </a:t>
            </a:r>
            <a:r>
              <a:rPr lang="id-ID" sz="1100" dirty="0" err="1">
                <a:solidFill>
                  <a:schemeClr val="accent4"/>
                </a:solidFill>
              </a:rPr>
              <a:t>to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generate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more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images</a:t>
            </a:r>
            <a:r>
              <a:rPr lang="id-ID" sz="1100" dirty="0">
                <a:solidFill>
                  <a:schemeClr val="accent4"/>
                </a:solidFill>
              </a:rPr>
              <a:t>.</a:t>
            </a:r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6924" y="3607725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WRAP</a:t>
            </a:r>
            <a:endParaRPr lang="id-ID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40062" y="3607725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OIL STYLE</a:t>
            </a:r>
            <a:endParaRPr lang="id-ID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40062" y="4062561"/>
            <a:ext cx="1980910" cy="8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also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tried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cv2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convert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Picasso's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abstract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paintings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942" y="3607725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GRAY</a:t>
            </a:r>
            <a:endParaRPr lang="id-ID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942" y="4155783"/>
            <a:ext cx="3128482" cy="235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cv2.cvtColor(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cv2.COLOR_RGB2GRAY) 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plt.subplot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(121)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plt.imshow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plt.title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Original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plt.subplot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(122)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plt.imshow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plt.title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plt.show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8CD6548-927B-154C-AE47-CB68D29B5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471384" y="4231787"/>
            <a:ext cx="1750293" cy="236172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42BD932-679D-094D-B261-C1383D31A8FF}"/>
              </a:ext>
            </a:extLst>
          </p:cNvPr>
          <p:cNvSpPr/>
          <p:nvPr/>
        </p:nvSpPr>
        <p:spPr>
          <a:xfrm>
            <a:off x="4332514" y="4063681"/>
            <a:ext cx="3310065" cy="263020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387428" y="4063681"/>
            <a:ext cx="3310065" cy="260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transform</a:t>
            </a:r>
            <a:r>
              <a:rPr lang="id-ID" sz="1100" dirty="0">
                <a:solidFill>
                  <a:schemeClr val="accent4"/>
                </a:solidFill>
              </a:rPr>
              <a:t> = </a:t>
            </a:r>
            <a:r>
              <a:rPr lang="id-ID" sz="1100" dirty="0" err="1">
                <a:solidFill>
                  <a:schemeClr val="accent4"/>
                </a:solidFill>
              </a:rPr>
              <a:t>AffineTransform</a:t>
            </a:r>
            <a:r>
              <a:rPr lang="id-ID" sz="1100" dirty="0">
                <a:solidFill>
                  <a:schemeClr val="accent4"/>
                </a:solidFill>
              </a:rPr>
              <a:t>(</a:t>
            </a:r>
            <a:r>
              <a:rPr lang="id-ID" sz="1100" dirty="0" err="1">
                <a:solidFill>
                  <a:schemeClr val="accent4"/>
                </a:solidFill>
              </a:rPr>
              <a:t>translation</a:t>
            </a:r>
            <a:r>
              <a:rPr lang="id-ID" sz="1100" dirty="0">
                <a:solidFill>
                  <a:schemeClr val="accent4"/>
                </a:solidFill>
              </a:rPr>
              <a:t>=(-200,0))  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warp_image</a:t>
            </a:r>
            <a:r>
              <a:rPr lang="id-ID" sz="1100" dirty="0">
                <a:solidFill>
                  <a:schemeClr val="accent4"/>
                </a:solidFill>
              </a:rPr>
              <a:t> = </a:t>
            </a:r>
            <a:r>
              <a:rPr lang="id-ID" sz="1100" dirty="0" err="1">
                <a:solidFill>
                  <a:schemeClr val="accent4"/>
                </a:solidFill>
              </a:rPr>
              <a:t>warp</a:t>
            </a:r>
            <a:r>
              <a:rPr lang="id-ID" sz="1100" dirty="0">
                <a:solidFill>
                  <a:schemeClr val="accent4"/>
                </a:solidFill>
              </a:rPr>
              <a:t>(</a:t>
            </a:r>
            <a:r>
              <a:rPr lang="id-ID" sz="1100" dirty="0" err="1">
                <a:solidFill>
                  <a:schemeClr val="accent4"/>
                </a:solidFill>
              </a:rPr>
              <a:t>img,transform</a:t>
            </a:r>
            <a:r>
              <a:rPr lang="id-ID" sz="1100" dirty="0">
                <a:solidFill>
                  <a:schemeClr val="accent4"/>
                </a:solidFill>
              </a:rPr>
              <a:t>, mode="</a:t>
            </a:r>
            <a:r>
              <a:rPr lang="id-ID" sz="1100" dirty="0" err="1">
                <a:solidFill>
                  <a:schemeClr val="accent4"/>
                </a:solidFill>
              </a:rPr>
              <a:t>wrap</a:t>
            </a:r>
            <a:r>
              <a:rPr lang="id-ID" sz="1100" dirty="0">
                <a:solidFill>
                  <a:schemeClr val="accent4"/>
                </a:solidFill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plt.subplot</a:t>
            </a:r>
            <a:r>
              <a:rPr lang="id-ID" sz="1100" dirty="0">
                <a:solidFill>
                  <a:schemeClr val="accent4"/>
                </a:solidFill>
              </a:rPr>
              <a:t>(1,2,1)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plt.title</a:t>
            </a:r>
            <a:r>
              <a:rPr lang="id-ID" sz="1100" dirty="0">
                <a:solidFill>
                  <a:schemeClr val="accent4"/>
                </a:solidFill>
              </a:rPr>
              <a:t>('</a:t>
            </a:r>
            <a:r>
              <a:rPr lang="id-ID" sz="1100" dirty="0" err="1">
                <a:solidFill>
                  <a:schemeClr val="accent4"/>
                </a:solidFill>
              </a:rPr>
              <a:t>original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image</a:t>
            </a:r>
            <a:r>
              <a:rPr lang="id-ID" sz="1100" dirty="0">
                <a:solidFill>
                  <a:schemeClr val="accent4"/>
                </a:solidFill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plt.imshow</a:t>
            </a:r>
            <a:r>
              <a:rPr lang="id-ID" sz="1100" dirty="0">
                <a:solidFill>
                  <a:schemeClr val="accent4"/>
                </a:solidFill>
              </a:rPr>
              <a:t>(</a:t>
            </a:r>
            <a:r>
              <a:rPr lang="id-ID" sz="1100" dirty="0" err="1">
                <a:solidFill>
                  <a:schemeClr val="accent4"/>
                </a:solidFill>
              </a:rPr>
              <a:t>img</a:t>
            </a:r>
            <a:r>
              <a:rPr lang="id-ID" sz="1100" dirty="0">
                <a:solidFill>
                  <a:schemeClr val="accent4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plt.subplot</a:t>
            </a:r>
            <a:r>
              <a:rPr lang="id-ID" sz="1100" dirty="0">
                <a:solidFill>
                  <a:schemeClr val="accent4"/>
                </a:solidFill>
              </a:rPr>
              <a:t>(1,2,2)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plt.title</a:t>
            </a:r>
            <a:r>
              <a:rPr lang="id-ID" sz="1100" dirty="0">
                <a:solidFill>
                  <a:schemeClr val="accent4"/>
                </a:solidFill>
              </a:rPr>
              <a:t>('</a:t>
            </a:r>
            <a:r>
              <a:rPr lang="id-ID" sz="1100" dirty="0" err="1">
                <a:solidFill>
                  <a:schemeClr val="accent4"/>
                </a:solidFill>
              </a:rPr>
              <a:t>Wrap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Shift</a:t>
            </a:r>
            <a:r>
              <a:rPr lang="id-ID" sz="1100" dirty="0">
                <a:solidFill>
                  <a:schemeClr val="accent4"/>
                </a:solidFill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plt.imshow</a:t>
            </a:r>
            <a:r>
              <a:rPr lang="id-ID" sz="1100" dirty="0">
                <a:solidFill>
                  <a:schemeClr val="accent4"/>
                </a:solidFill>
              </a:rPr>
              <a:t>(</a:t>
            </a:r>
            <a:r>
              <a:rPr lang="id-ID" sz="1100" dirty="0" err="1">
                <a:solidFill>
                  <a:schemeClr val="accent4"/>
                </a:solidFill>
              </a:rPr>
              <a:t>warp_image</a:t>
            </a:r>
            <a:r>
              <a:rPr lang="id-ID" sz="1100" dirty="0">
                <a:solidFill>
                  <a:schemeClr val="accent4"/>
                </a:solidFill>
              </a:rPr>
              <a:t>)</a:t>
            </a:r>
            <a:endParaRPr lang="en-US" sz="1100" dirty="0">
              <a:solidFill>
                <a:schemeClr val="accent4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D6DDB02-DCC1-E440-9A48-8A05B9337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69" y="4062561"/>
            <a:ext cx="1769920" cy="2400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41713" y="3013501"/>
            <a:ext cx="3483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1"/>
                </a:solidFill>
                <a:latin typeface="+mj-lt"/>
              </a:rPr>
              <a:t>THANKS</a:t>
            </a: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2117" y="1370965"/>
            <a:ext cx="303334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7657" y="0"/>
            <a:ext cx="687977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1654629" y="700314"/>
            <a:ext cx="392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+mj-lt"/>
              </a:rPr>
              <a:t>Circle Loop✨</a:t>
            </a:r>
            <a:endParaRPr lang="id-ID" sz="36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11970327" cy="6858000"/>
            <a:chOff x="0" y="0"/>
            <a:chExt cx="11970327" cy="6858000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0"/>
              <a:ext cx="116114" cy="6858000"/>
              <a:chOff x="0" y="0"/>
              <a:chExt cx="116114" cy="6858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0"/>
                <a:ext cx="116114" cy="3429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0" y="3429000"/>
                <a:ext cx="116114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547429" y="192314"/>
              <a:ext cx="44228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Your first OF project| </a:t>
              </a:r>
              <a:r>
                <a:rPr lang="en-US" altLang="zh-CN" sz="1600" i="1" dirty="0">
                  <a:solidFill>
                    <a:schemeClr val="accent2"/>
                  </a:solidFill>
                </a:rPr>
                <a:t>Yuchen Tan 20032211</a:t>
              </a:r>
              <a:endParaRPr lang="id-ID" sz="1600" i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8130" y="5037362"/>
            <a:ext cx="9497742" cy="144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Circle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Loop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exercise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mainly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last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semester's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3D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graphics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assignment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added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modifiers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modify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graphics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their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x,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z-axis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real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worth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mentioning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z-axis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convert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2D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graphics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3D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mouse.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" b="5475"/>
          <a:stretch/>
        </p:blipFill>
        <p:spPr>
          <a:xfrm>
            <a:off x="1548130" y="2353310"/>
            <a:ext cx="9894016" cy="23448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0210426.mov" descr="20210426.mov">
            <a:hlinkClick r:id="" action="ppaction://media"/>
            <a:extLst>
              <a:ext uri="{FF2B5EF4-FFF2-40B4-BE49-F238E27FC236}">
                <a16:creationId xmlns:a16="http://schemas.microsoft.com/office/drawing/2014/main" id="{17C13BAF-574A-0B4D-9780-8E89E1030ED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589555" y="1068169"/>
            <a:ext cx="392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+mj-lt"/>
              </a:rPr>
              <a:t>Circle Loop✨</a:t>
            </a:r>
            <a:endParaRPr lang="id-ID" sz="3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036DD82-A999-9547-A782-618E6F8B2B14}"/>
              </a:ext>
            </a:extLst>
          </p:cNvPr>
          <p:cNvSpPr txBox="1"/>
          <p:nvPr/>
        </p:nvSpPr>
        <p:spPr>
          <a:xfrm>
            <a:off x="7547429" y="192314"/>
            <a:ext cx="442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  <a:latin typeface="+mj-lt"/>
              </a:rPr>
              <a:t>Your first OF project| </a:t>
            </a:r>
            <a:r>
              <a:rPr lang="en-US" altLang="zh-CN" sz="1600" i="1" dirty="0">
                <a:solidFill>
                  <a:schemeClr val="accent2"/>
                </a:solidFill>
              </a:rPr>
              <a:t>Yuchen Tan 20032211</a:t>
            </a:r>
            <a:endParaRPr lang="id-ID" sz="1600" i="1" dirty="0">
              <a:solidFill>
                <a:schemeClr val="accent2"/>
              </a:solidFill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32" objId="12"/>
        <p14:stopEvt time="22962" objId="12"/>
        <p14:playEvt time="35992" objId="12"/>
        <p14:stopEvt time="36902" objId="1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12228" y="0"/>
            <a:ext cx="68797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1103" y="1508271"/>
            <a:ext cx="2489199" cy="438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challenge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has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total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33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levels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each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level has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picture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hint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nothing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logic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imagination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write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scripts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done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finally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url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address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address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next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level.</a:t>
            </a:r>
          </a:p>
          <a:p>
            <a:pPr algn="r">
              <a:lnSpc>
                <a:spcPct val="150000"/>
              </a:lnSpc>
            </a:pP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helpful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improve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your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skills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r">
              <a:lnSpc>
                <a:spcPct val="150000"/>
              </a:lnSpc>
            </a:pP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skills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logical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imagination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r">
              <a:lnSpc>
                <a:spcPct val="150000"/>
              </a:lnSpc>
            </a:pP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found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interesting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after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 got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40CE03D-5F19-404C-8853-7800A18C5FF2}"/>
              </a:ext>
            </a:extLst>
          </p:cNvPr>
          <p:cNvSpPr txBox="1"/>
          <p:nvPr/>
        </p:nvSpPr>
        <p:spPr>
          <a:xfrm>
            <a:off x="7039155" y="192314"/>
            <a:ext cx="4931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+mj-lt"/>
              </a:rPr>
              <a:t>The Python Challenge| </a:t>
            </a:r>
            <a:r>
              <a:rPr lang="en-US" altLang="zh-CN" sz="1600" i="1" dirty="0">
                <a:solidFill>
                  <a:schemeClr val="bg1"/>
                </a:solidFill>
              </a:rPr>
              <a:t>Yuchen Tan 20032211</a:t>
            </a:r>
            <a:endParaRPr lang="id-ID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CC1131-085F-C447-A06F-8D6588BEA502}"/>
              </a:ext>
            </a:extLst>
          </p:cNvPr>
          <p:cNvSpPr/>
          <p:nvPr/>
        </p:nvSpPr>
        <p:spPr>
          <a:xfrm>
            <a:off x="3439886" y="2254885"/>
            <a:ext cx="5871211" cy="3883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7" b="10447"/>
          <a:stretch/>
        </p:blipFill>
        <p:spPr>
          <a:xfrm>
            <a:off x="3439886" y="2587834"/>
            <a:ext cx="5871211" cy="25065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52114" y="2786025"/>
            <a:ext cx="2859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+mj-lt"/>
              </a:rPr>
              <a:t>The </a:t>
            </a:r>
          </a:p>
          <a:p>
            <a:r>
              <a:rPr lang="en-US" sz="3600" dirty="0">
                <a:solidFill>
                  <a:schemeClr val="accent2"/>
                </a:solidFill>
                <a:latin typeface="+mj-lt"/>
              </a:rPr>
              <a:t>Python Challenge!</a:t>
            </a:r>
          </a:p>
          <a:p>
            <a:endParaRPr lang="en-US" sz="3600" dirty="0">
              <a:solidFill>
                <a:schemeClr val="accent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31657" y="2946556"/>
            <a:ext cx="7460343" cy="3911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082646" y="3823802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Module: string</a:t>
            </a:r>
            <a:endParaRPr lang="id-ID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2646" y="4193134"/>
            <a:ext cx="2146793" cy="8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partitioning</a:t>
            </a:r>
            <a:r>
              <a:rPr lang="id-ID" sz="1100" dirty="0">
                <a:solidFill>
                  <a:schemeClr val="accent4"/>
                </a:solidFill>
              </a:rPr>
              <a:t>, </a:t>
            </a:r>
            <a:r>
              <a:rPr lang="id-ID" sz="1100" dirty="0" err="1">
                <a:solidFill>
                  <a:schemeClr val="accent4"/>
                </a:solidFill>
              </a:rPr>
              <a:t>indexing</a:t>
            </a:r>
            <a:r>
              <a:rPr lang="id-ID" sz="1100" dirty="0">
                <a:solidFill>
                  <a:schemeClr val="accent4"/>
                </a:solidFill>
              </a:rPr>
              <a:t>, </a:t>
            </a:r>
            <a:r>
              <a:rPr lang="id-ID" sz="1100" dirty="0" err="1">
                <a:solidFill>
                  <a:schemeClr val="accent4"/>
                </a:solidFill>
              </a:rPr>
              <a:t>common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operation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functions</a:t>
            </a:r>
            <a:r>
              <a:rPr lang="id-ID" sz="1100" dirty="0">
                <a:solidFill>
                  <a:schemeClr val="accent4"/>
                </a:solidFill>
              </a:rPr>
              <a:t>, </a:t>
            </a:r>
            <a:r>
              <a:rPr lang="id-ID" sz="1100" dirty="0" err="1">
                <a:solidFill>
                  <a:schemeClr val="accent4"/>
                </a:solidFill>
              </a:rPr>
              <a:t>mapping</a:t>
            </a:r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9" name="Shape 2603"/>
          <p:cNvSpPr/>
          <p:nvPr/>
        </p:nvSpPr>
        <p:spPr>
          <a:xfrm>
            <a:off x="5213274" y="3212159"/>
            <a:ext cx="343847" cy="31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0085" y="3823802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Module: </a:t>
            </a:r>
            <a:r>
              <a:rPr lang="en-US" dirty="0" err="1">
                <a:solidFill>
                  <a:schemeClr val="accent4"/>
                </a:solidFill>
                <a:latin typeface="+mj-lt"/>
              </a:rPr>
              <a:t>urllib</a:t>
            </a:r>
            <a:endParaRPr lang="id-ID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00085" y="4193134"/>
            <a:ext cx="2146793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>
                <a:solidFill>
                  <a:schemeClr val="accent4"/>
                </a:solidFill>
              </a:rPr>
              <a:t>Access &amp; parse</a:t>
            </a:r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12" name="Shape 2525"/>
          <p:cNvSpPr/>
          <p:nvPr/>
        </p:nvSpPr>
        <p:spPr>
          <a:xfrm>
            <a:off x="8400085" y="3180900"/>
            <a:ext cx="343848" cy="343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4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84253" y="2052398"/>
            <a:ext cx="1778597" cy="451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5719951" y="1408369"/>
            <a:ext cx="4407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+mj-lt"/>
              </a:rPr>
              <a:t>Current knowledge </a:t>
            </a:r>
            <a:r>
              <a:rPr lang="en-US" sz="3600" dirty="0" err="1">
                <a:solidFill>
                  <a:schemeClr val="accent2"/>
                </a:solidFill>
                <a:latin typeface="+mj-lt"/>
              </a:rPr>
              <a:t>Covered：</a:t>
            </a:r>
            <a:r>
              <a:rPr lang="en-US" sz="3600" dirty="0" err="1">
                <a:solidFill>
                  <a:schemeClr val="accent4"/>
                </a:solidFill>
                <a:latin typeface="+mj-lt"/>
              </a:rPr>
              <a:t>SERVICE</a:t>
            </a:r>
            <a:endParaRPr lang="id-ID" sz="36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A23D8A3B-537A-4830-B62D-B685031EE8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" r="6950"/>
          <a:stretch>
            <a:fillRect/>
          </a:stretch>
        </p:blipFill>
        <p:spPr/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D561177D-FFE0-5446-B719-3A06109F135C}"/>
              </a:ext>
            </a:extLst>
          </p:cNvPr>
          <p:cNvSpPr txBox="1"/>
          <p:nvPr/>
        </p:nvSpPr>
        <p:spPr>
          <a:xfrm>
            <a:off x="5099899" y="5324799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Module: pickle</a:t>
            </a:r>
            <a:endParaRPr lang="id-ID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F10A1357-C7EE-124C-9F41-5397A506F5A4}"/>
              </a:ext>
            </a:extLst>
          </p:cNvPr>
          <p:cNvSpPr txBox="1"/>
          <p:nvPr/>
        </p:nvSpPr>
        <p:spPr>
          <a:xfrm>
            <a:off x="5099899" y="5833590"/>
            <a:ext cx="2146793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Read</a:t>
            </a:r>
            <a:r>
              <a:rPr lang="id-ID" sz="1100" dirty="0">
                <a:solidFill>
                  <a:schemeClr val="accent4"/>
                </a:solidFill>
              </a:rPr>
              <a:t>, parse</a:t>
            </a:r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60416923-3652-FD46-B466-E696BCAC868B}"/>
              </a:ext>
            </a:extLst>
          </p:cNvPr>
          <p:cNvSpPr txBox="1"/>
          <p:nvPr/>
        </p:nvSpPr>
        <p:spPr>
          <a:xfrm>
            <a:off x="8400084" y="5324799"/>
            <a:ext cx="326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Module: Image</a:t>
            </a:r>
            <a:r>
              <a:rPr lang="zh-CN" altLang="en-US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(PIL library)</a:t>
            </a:r>
          </a:p>
          <a:p>
            <a:endParaRPr lang="id-ID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8D17D63D-16FD-5142-B618-BB9D0D616DD2}"/>
              </a:ext>
            </a:extLst>
          </p:cNvPr>
          <p:cNvSpPr txBox="1"/>
          <p:nvPr/>
        </p:nvSpPr>
        <p:spPr>
          <a:xfrm>
            <a:off x="8446948" y="5833590"/>
            <a:ext cx="2146793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accent4"/>
                </a:solidFill>
              </a:rPr>
              <a:t>Image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processing</a:t>
            </a:r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B4FFAAF-0259-1D45-ACB6-E37986A31DB5}"/>
              </a:ext>
            </a:extLst>
          </p:cNvPr>
          <p:cNvSpPr txBox="1"/>
          <p:nvPr/>
        </p:nvSpPr>
        <p:spPr>
          <a:xfrm>
            <a:off x="7073660" y="192314"/>
            <a:ext cx="489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accent1"/>
                </a:solidFill>
              </a:rPr>
              <a:t>The Python Challenge </a:t>
            </a:r>
            <a:r>
              <a:rPr lang="en-US" sz="1600" b="1" dirty="0">
                <a:solidFill>
                  <a:schemeClr val="accent1"/>
                </a:solidFill>
                <a:latin typeface="+mj-lt"/>
              </a:rPr>
              <a:t>| </a:t>
            </a:r>
            <a:r>
              <a:rPr lang="en-US" altLang="zh-CN" sz="1600" i="1" dirty="0">
                <a:solidFill>
                  <a:schemeClr val="accent2"/>
                </a:solidFill>
              </a:rPr>
              <a:t>Yuchen Tan 20032211</a:t>
            </a:r>
            <a:endParaRPr lang="id-ID" sz="1600" i="1" dirty="0">
              <a:solidFill>
                <a:schemeClr val="accent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116618" y="3171547"/>
            <a:ext cx="2476626" cy="514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/>
          <p:cNvSpPr txBox="1"/>
          <p:nvPr/>
        </p:nvSpPr>
        <p:spPr>
          <a:xfrm>
            <a:off x="1031511" y="2571382"/>
            <a:ext cx="3218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+mj-lt"/>
              </a:rPr>
              <a:t>Python </a:t>
            </a:r>
            <a:r>
              <a:rPr lang="en-US" sz="3600" dirty="0" err="1">
                <a:solidFill>
                  <a:schemeClr val="accent2"/>
                </a:solidFill>
                <a:latin typeface="+mj-lt"/>
              </a:rPr>
              <a:t>webscraper</a:t>
            </a:r>
            <a:endParaRPr lang="id-ID" sz="3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11323" y="1872869"/>
            <a:ext cx="3082080" cy="133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Next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fourth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week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exercises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webscraper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I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two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webscraper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here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/>
          <a:stretch/>
        </p:blipFill>
        <p:spPr>
          <a:xfrm>
            <a:off x="4022091" y="58964"/>
            <a:ext cx="4117340" cy="2192655"/>
          </a:xfrm>
          <a:prstGeom prst="rect">
            <a:avLst/>
          </a:prstGeo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" r="8570"/>
          <a:stretch/>
        </p:blipFill>
        <p:spPr>
          <a:xfrm>
            <a:off x="4022091" y="2428829"/>
            <a:ext cx="4117340" cy="2192655"/>
          </a:xfrm>
          <a:prstGeom prst="rect">
            <a:avLst/>
          </a:prstGeom>
        </p:spPr>
      </p:pic>
      <p:pic>
        <p:nvPicPr>
          <p:cNvPr id="9" name="图片占位符 8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485"/>
          <a:stretch/>
        </p:blipFill>
        <p:spPr>
          <a:xfrm>
            <a:off x="4022090" y="4798695"/>
            <a:ext cx="4146550" cy="2059305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CC87684E-0983-C04C-AF8E-43C8154C16C3}"/>
              </a:ext>
            </a:extLst>
          </p:cNvPr>
          <p:cNvSpPr txBox="1"/>
          <p:nvPr/>
        </p:nvSpPr>
        <p:spPr>
          <a:xfrm>
            <a:off x="7073660" y="192314"/>
            <a:ext cx="489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accent1"/>
                </a:solidFill>
              </a:rPr>
              <a:t>Python </a:t>
            </a:r>
            <a:r>
              <a:rPr lang="en-US" altLang="zh-CN" sz="1600" b="1" dirty="0" err="1">
                <a:solidFill>
                  <a:schemeClr val="accent1"/>
                </a:solidFill>
              </a:rPr>
              <a:t>Webscraper</a:t>
            </a:r>
            <a:r>
              <a:rPr lang="en-US" sz="1600" b="1" dirty="0">
                <a:solidFill>
                  <a:schemeClr val="accent1"/>
                </a:solidFill>
                <a:latin typeface="+mj-lt"/>
              </a:rPr>
              <a:t>| </a:t>
            </a:r>
            <a:r>
              <a:rPr lang="en-US" altLang="zh-CN" sz="1600" i="1" dirty="0">
                <a:solidFill>
                  <a:schemeClr val="accent2"/>
                </a:solidFill>
              </a:rPr>
              <a:t>Yuchen Tan 20032211</a:t>
            </a:r>
            <a:endParaRPr lang="id-ID" sz="1600" i="1" dirty="0">
              <a:solidFill>
                <a:schemeClr val="accent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953829" y="4111190"/>
            <a:ext cx="4238171" cy="22363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824233" y="1168400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IMFORMATION</a:t>
            </a:r>
            <a:endParaRPr lang="id-ID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24233" y="1537732"/>
            <a:ext cx="2703737" cy="184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title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released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long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IMDb’s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movie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Metascore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movie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many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votes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got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U.S.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gross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earnings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24235" y="3231008"/>
            <a:ext cx="2304264" cy="8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>
                <a:solidFill>
                  <a:schemeClr val="accent4"/>
                </a:solidFill>
              </a:rPr>
              <a:t>Lorem ipsum dolor sit amet, consectetur adipiscing elit. Donec lectus turpis, 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4" name="Shape 2532"/>
          <p:cNvSpPr/>
          <p:nvPr/>
        </p:nvSpPr>
        <p:spPr>
          <a:xfrm>
            <a:off x="8229151" y="2932983"/>
            <a:ext cx="245666" cy="300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61"/>
          <p:cNvSpPr/>
          <p:nvPr/>
        </p:nvSpPr>
        <p:spPr>
          <a:xfrm>
            <a:off x="8298657" y="1242975"/>
            <a:ext cx="300257" cy="245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Rectangle 15"/>
          <p:cNvSpPr/>
          <p:nvPr/>
        </p:nvSpPr>
        <p:spPr>
          <a:xfrm>
            <a:off x="1021152" y="5143500"/>
            <a:ext cx="4000027" cy="503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942933" y="4511251"/>
            <a:ext cx="477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+mj-lt"/>
              </a:rPr>
              <a:t> IMDb’s </a:t>
            </a:r>
          </a:p>
          <a:p>
            <a:r>
              <a:rPr lang="en-US" sz="3600" dirty="0">
                <a:solidFill>
                  <a:schemeClr val="accent2"/>
                </a:solidFill>
                <a:latin typeface="+mj-lt"/>
              </a:rPr>
              <a:t>“Top 1,000” movies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1152" y="1136525"/>
            <a:ext cx="5525984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I’ll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scrape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IMDb’s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“Top 1,000”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movies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specifically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top 50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movies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page</a:t>
            </a: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B395A20D-D559-E342-B112-DDB7653D8794}"/>
              </a:ext>
            </a:extLst>
          </p:cNvPr>
          <p:cNvSpPr txBox="1"/>
          <p:nvPr/>
        </p:nvSpPr>
        <p:spPr>
          <a:xfrm>
            <a:off x="8893740" y="4414896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WEB STRUCTURE</a:t>
            </a:r>
            <a:endParaRPr lang="id-ID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AD5971D1-C21B-EF46-9B29-136CAD308430}"/>
              </a:ext>
            </a:extLst>
          </p:cNvPr>
          <p:cNvSpPr txBox="1"/>
          <p:nvPr/>
        </p:nvSpPr>
        <p:spPr>
          <a:xfrm>
            <a:off x="8893740" y="4784228"/>
            <a:ext cx="3076585" cy="133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accent4"/>
                </a:solidFill>
              </a:rPr>
              <a:t>·</a:t>
            </a:r>
            <a:r>
              <a:rPr lang="zh-CN" altLang="en-US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What’s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the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structure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of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the</a:t>
            </a:r>
            <a:r>
              <a:rPr lang="id-ID" sz="1100" dirty="0">
                <a:solidFill>
                  <a:schemeClr val="accent4"/>
                </a:solidFill>
              </a:rPr>
              <a:t> web </a:t>
            </a:r>
            <a:r>
              <a:rPr lang="id-ID" sz="1100" dirty="0" err="1">
                <a:solidFill>
                  <a:schemeClr val="accent4"/>
                </a:solidFill>
              </a:rPr>
              <a:t>page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that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contains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the</a:t>
            </a:r>
            <a:r>
              <a:rPr lang="id-ID" sz="1100" dirty="0">
                <a:solidFill>
                  <a:schemeClr val="accent4"/>
                </a:solidFill>
              </a:rPr>
              <a:t> data </a:t>
            </a:r>
            <a:r>
              <a:rPr lang="id-ID" sz="1100" dirty="0" err="1">
                <a:solidFill>
                  <a:schemeClr val="accent4"/>
                </a:solidFill>
              </a:rPr>
              <a:t>you’re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looking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for</a:t>
            </a:r>
            <a:r>
              <a:rPr lang="id-ID" sz="1100" dirty="0">
                <a:solidFill>
                  <a:schemeClr val="accent4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accent4"/>
                </a:solidFill>
              </a:rPr>
              <a:t>·</a:t>
            </a:r>
            <a:r>
              <a:rPr lang="zh-CN" altLang="en-US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How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do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we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get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to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those</a:t>
            </a:r>
            <a:r>
              <a:rPr lang="id-ID" sz="1100" dirty="0">
                <a:solidFill>
                  <a:schemeClr val="accent4"/>
                </a:solidFill>
              </a:rPr>
              <a:t> web </a:t>
            </a:r>
            <a:r>
              <a:rPr lang="id-ID" sz="1100" dirty="0" err="1">
                <a:solidFill>
                  <a:schemeClr val="accent4"/>
                </a:solidFill>
              </a:rPr>
              <a:t>pages</a:t>
            </a:r>
            <a:r>
              <a:rPr lang="id-ID" sz="1100" dirty="0">
                <a:solidFill>
                  <a:schemeClr val="accent4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accent4"/>
                </a:solidFill>
              </a:rPr>
              <a:t>·</a:t>
            </a:r>
            <a:r>
              <a:rPr lang="zh-CN" altLang="en-US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Will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you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need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to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gather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more</a:t>
            </a:r>
            <a:r>
              <a:rPr lang="id-ID" sz="1100" dirty="0">
                <a:solidFill>
                  <a:schemeClr val="accent4"/>
                </a:solidFill>
              </a:rPr>
              <a:t> data </a:t>
            </a:r>
            <a:r>
              <a:rPr lang="id-ID" sz="1100" dirty="0" err="1">
                <a:solidFill>
                  <a:schemeClr val="accent4"/>
                </a:solidFill>
              </a:rPr>
              <a:t>from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the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next</a:t>
            </a:r>
            <a:r>
              <a:rPr lang="id-ID" sz="1100" dirty="0">
                <a:solidFill>
                  <a:schemeClr val="accent4"/>
                </a:solidFill>
              </a:rPr>
              <a:t> </a:t>
            </a:r>
            <a:r>
              <a:rPr lang="id-ID" sz="1100" dirty="0" err="1">
                <a:solidFill>
                  <a:schemeClr val="accent4"/>
                </a:solidFill>
              </a:rPr>
              <a:t>page</a:t>
            </a:r>
            <a:r>
              <a:rPr lang="id-ID" sz="1100" dirty="0">
                <a:solidFill>
                  <a:schemeClr val="accent4"/>
                </a:solidFill>
              </a:rPr>
              <a:t>?</a:t>
            </a:r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22" name="Shape 2532">
            <a:extLst>
              <a:ext uri="{FF2B5EF4-FFF2-40B4-BE49-F238E27FC236}">
                <a16:creationId xmlns:a16="http://schemas.microsoft.com/office/drawing/2014/main" id="{64210DE9-1B34-C64B-B4E0-F706E6177E62}"/>
              </a:ext>
            </a:extLst>
          </p:cNvPr>
          <p:cNvSpPr/>
          <p:nvPr/>
        </p:nvSpPr>
        <p:spPr>
          <a:xfrm>
            <a:off x="8298657" y="4486203"/>
            <a:ext cx="245666" cy="300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F48F102-5BC4-CE41-94A3-F5D94117A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6" y="2178554"/>
            <a:ext cx="5068043" cy="2236342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D2A92B1D-74F8-5E41-87C8-AB1232E55EA6}"/>
              </a:ext>
            </a:extLst>
          </p:cNvPr>
          <p:cNvSpPr txBox="1"/>
          <p:nvPr/>
        </p:nvSpPr>
        <p:spPr>
          <a:xfrm>
            <a:off x="7073660" y="192314"/>
            <a:ext cx="489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accent1"/>
                </a:solidFill>
              </a:rPr>
              <a:t>Python </a:t>
            </a:r>
            <a:r>
              <a:rPr lang="en-US" altLang="zh-CN" sz="1600" b="1" dirty="0" err="1">
                <a:solidFill>
                  <a:schemeClr val="accent1"/>
                </a:solidFill>
              </a:rPr>
              <a:t>Webscraper</a:t>
            </a:r>
            <a:r>
              <a:rPr lang="en-US" sz="1600" b="1" dirty="0">
                <a:solidFill>
                  <a:schemeClr val="accent1"/>
                </a:solidFill>
                <a:latin typeface="+mj-lt"/>
              </a:rPr>
              <a:t>| </a:t>
            </a:r>
            <a:r>
              <a:rPr lang="en-US" altLang="zh-CN" sz="1600" i="1" dirty="0">
                <a:solidFill>
                  <a:schemeClr val="accent2"/>
                </a:solidFill>
              </a:rPr>
              <a:t>Yuchen Tan 20032211</a:t>
            </a:r>
            <a:endParaRPr lang="id-ID" sz="1600" i="1" dirty="0">
              <a:solidFill>
                <a:schemeClr val="accent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D0A6EBA-05D1-E54A-974F-3ADC6E7FA048}"/>
              </a:ext>
            </a:extLst>
          </p:cNvPr>
          <p:cNvSpPr/>
          <p:nvPr/>
        </p:nvSpPr>
        <p:spPr>
          <a:xfrm>
            <a:off x="8764442" y="4898797"/>
            <a:ext cx="3427557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4090DE-8089-1748-AF9A-C69B2ECFD13F}"/>
              </a:ext>
            </a:extLst>
          </p:cNvPr>
          <p:cNvSpPr/>
          <p:nvPr/>
        </p:nvSpPr>
        <p:spPr>
          <a:xfrm>
            <a:off x="8764443" y="2794895"/>
            <a:ext cx="3427557" cy="14998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Rectangle 6"/>
          <p:cNvSpPr/>
          <p:nvPr/>
        </p:nvSpPr>
        <p:spPr>
          <a:xfrm>
            <a:off x="4805196" y="1408417"/>
            <a:ext cx="1778597" cy="451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1163638" y="742042"/>
            <a:ext cx="812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2"/>
                </a:solidFill>
                <a:latin typeface="+mj-lt"/>
              </a:rPr>
              <a:t>Summarises</a:t>
            </a:r>
            <a:r>
              <a:rPr lang="en-US" sz="3600" dirty="0">
                <a:solidFill>
                  <a:schemeClr val="accent2"/>
                </a:solidFill>
                <a:latin typeface="+mj-lt"/>
              </a:rPr>
              <a:t> and extract keywords from news using </a:t>
            </a:r>
            <a:r>
              <a:rPr lang="en-US" sz="3600" dirty="0" err="1">
                <a:solidFill>
                  <a:schemeClr val="accent2"/>
                </a:solidFill>
                <a:latin typeface="+mj-lt"/>
              </a:rPr>
              <a:t>gensim</a:t>
            </a:r>
            <a:r>
              <a:rPr lang="en-US" sz="3600" dirty="0">
                <a:solidFill>
                  <a:schemeClr val="accent2"/>
                </a:solidFill>
                <a:latin typeface="+mj-lt"/>
              </a:rPr>
              <a:t> 💫</a:t>
            </a:r>
            <a:endParaRPr lang="id-ID" sz="3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3638" y="1986139"/>
            <a:ext cx="6360109" cy="144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today’s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digital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world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we’re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bombarded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endless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We’ve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got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infinitely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scrolling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social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media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24-hour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there’s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plenty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stay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aware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we’ve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got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able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digest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quickly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gensim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help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quickly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summarize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news</a:t>
            </a: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keywords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64443" y="4508222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SUMMARY</a:t>
            </a:r>
            <a:endParaRPr lang="id-ID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4444" y="4877554"/>
            <a:ext cx="325139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summarize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article_text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ratio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=0.3)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Shape 2591"/>
          <p:cNvSpPr/>
          <p:nvPr/>
        </p:nvSpPr>
        <p:spPr>
          <a:xfrm>
            <a:off x="8169360" y="4533706"/>
            <a:ext cx="343848" cy="343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Box 12"/>
          <p:cNvSpPr txBox="1"/>
          <p:nvPr/>
        </p:nvSpPr>
        <p:spPr>
          <a:xfrm>
            <a:off x="8764443" y="2434705"/>
            <a:ext cx="2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IMPORTS</a:t>
            </a:r>
            <a:endParaRPr lang="id-ID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64443" y="2804037"/>
            <a:ext cx="3435925" cy="13348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Imports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requests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bs4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BeautifulSoup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gensim.summarization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summarize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gensim.summarization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keywords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Shape 2532"/>
          <p:cNvSpPr/>
          <p:nvPr/>
        </p:nvSpPr>
        <p:spPr>
          <a:xfrm>
            <a:off x="8169360" y="2506012"/>
            <a:ext cx="245666" cy="300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1B85110-2BF2-8443-97D4-A09A2D53E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24" y="3659342"/>
            <a:ext cx="5602936" cy="2755614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1553FC96-6F58-BD4A-8E9D-7266AE0EB9DA}"/>
              </a:ext>
            </a:extLst>
          </p:cNvPr>
          <p:cNvSpPr txBox="1"/>
          <p:nvPr/>
        </p:nvSpPr>
        <p:spPr>
          <a:xfrm>
            <a:off x="7073660" y="192314"/>
            <a:ext cx="489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accent1"/>
                </a:solidFill>
              </a:rPr>
              <a:t>Python </a:t>
            </a:r>
            <a:r>
              <a:rPr lang="en-US" altLang="zh-CN" sz="1600" b="1" dirty="0" err="1">
                <a:solidFill>
                  <a:schemeClr val="accent1"/>
                </a:solidFill>
              </a:rPr>
              <a:t>Webscraper</a:t>
            </a:r>
            <a:r>
              <a:rPr lang="en-US" sz="1600" b="1" dirty="0">
                <a:solidFill>
                  <a:schemeClr val="accent1"/>
                </a:solidFill>
                <a:latin typeface="+mj-lt"/>
              </a:rPr>
              <a:t>| </a:t>
            </a:r>
            <a:r>
              <a:rPr lang="en-US" altLang="zh-CN" sz="1600" i="1" dirty="0">
                <a:solidFill>
                  <a:schemeClr val="accent2"/>
                </a:solidFill>
              </a:rPr>
              <a:t>Yuchen Tan 20032211</a:t>
            </a:r>
            <a:endParaRPr lang="id-ID" sz="1600" i="1" dirty="0">
              <a:solidFill>
                <a:schemeClr val="accent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FA786AE0-8D8A-4545-A506-446E43684DB6}"/>
              </a:ext>
            </a:extLst>
          </p:cNvPr>
          <p:cNvSpPr/>
          <p:nvPr/>
        </p:nvSpPr>
        <p:spPr>
          <a:xfrm>
            <a:off x="4762959" y="1456361"/>
            <a:ext cx="2696620" cy="451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6916989" y="931807"/>
            <a:ext cx="1713664" cy="451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16114" cy="6858000"/>
            <a:chOff x="0" y="0"/>
            <a:chExt cx="116114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16114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429000"/>
              <a:ext cx="116114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90180" y="811410"/>
            <a:ext cx="7609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+mj-lt"/>
              </a:rPr>
              <a:t>Signal Processing in </a:t>
            </a:r>
            <a:r>
              <a:rPr lang="en-US" sz="3600" dirty="0" err="1">
                <a:solidFill>
                  <a:schemeClr val="accent2"/>
                </a:solidFill>
                <a:latin typeface="+mj-lt"/>
              </a:rPr>
              <a:t>Numpy</a:t>
            </a:r>
            <a:r>
              <a:rPr lang="en-US" sz="3600" dirty="0">
                <a:solidFill>
                  <a:schemeClr val="accent2"/>
                </a:solidFill>
                <a:latin typeface="+mj-lt"/>
              </a:rPr>
              <a:t> and </a:t>
            </a:r>
            <a:r>
              <a:rPr lang="en-US" sz="3600" dirty="0" err="1">
                <a:solidFill>
                  <a:schemeClr val="accent2"/>
                </a:solidFill>
                <a:latin typeface="+mj-lt"/>
              </a:rPr>
              <a:t>Tensorflow</a:t>
            </a:r>
            <a:endParaRPr lang="id-ID" sz="3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6595" y="4795158"/>
            <a:ext cx="8878808" cy="108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✨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augmentation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enables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practitioners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significantly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diversity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without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actually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collecting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For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Machine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specifically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having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dataset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important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improve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dramatically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train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least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tens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thousands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generalise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pattern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d-ID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r>
              <a:rPr lang="id-ID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595" y="2656690"/>
            <a:ext cx="2468404" cy="1665349"/>
          </a:xfrm>
          <a:prstGeom prst="rect">
            <a:avLst/>
          </a:prstGeom>
          <a:noFill/>
        </p:spPr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342" y="2595591"/>
            <a:ext cx="3740959" cy="1790884"/>
          </a:xfrm>
          <a:prstGeom prst="rect">
            <a:avLst/>
          </a:prstGeom>
          <a:noFill/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" r="1849"/>
          <a:stretch/>
        </p:blipFill>
        <p:spPr>
          <a:xfrm>
            <a:off x="7913064" y="2656690"/>
            <a:ext cx="2391984" cy="1665349"/>
          </a:xfrm>
          <a:prstGeom prst="rect">
            <a:avLst/>
          </a:prstGeom>
          <a:noFill/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14F6FBCA-402C-E54D-92A0-243486480EF3}"/>
              </a:ext>
            </a:extLst>
          </p:cNvPr>
          <p:cNvSpPr txBox="1"/>
          <p:nvPr/>
        </p:nvSpPr>
        <p:spPr>
          <a:xfrm>
            <a:off x="7073660" y="192314"/>
            <a:ext cx="4896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accent1"/>
                </a:solidFill>
              </a:rPr>
              <a:t>Signal Processing</a:t>
            </a:r>
            <a:r>
              <a:rPr lang="en-US" sz="1600" b="1" dirty="0">
                <a:solidFill>
                  <a:schemeClr val="accent1"/>
                </a:solidFill>
                <a:latin typeface="+mj-lt"/>
              </a:rPr>
              <a:t>| </a:t>
            </a:r>
            <a:r>
              <a:rPr lang="en-US" altLang="zh-CN" sz="1600" i="1" dirty="0">
                <a:solidFill>
                  <a:schemeClr val="accent2"/>
                </a:solidFill>
              </a:rPr>
              <a:t>Yuchen Tan 20032211</a:t>
            </a:r>
            <a:endParaRPr lang="id-ID" sz="1600" i="1" dirty="0">
              <a:solidFill>
                <a:schemeClr val="accent2"/>
              </a:solidFill>
              <a:latin typeface="+mj-lt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heme/theme1.xml><?xml version="1.0" encoding="utf-8"?>
<a:theme xmlns:a="http://schemas.openxmlformats.org/drawingml/2006/main" name="Office Theme">
  <a:themeElements>
    <a:clrScheme name="Vi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7E8B"/>
      </a:accent1>
      <a:accent2>
        <a:srgbClr val="FF5A5F"/>
      </a:accent2>
      <a:accent3>
        <a:srgbClr val="3C3C3C"/>
      </a:accent3>
      <a:accent4>
        <a:srgbClr val="F5F5F5"/>
      </a:accent4>
      <a:accent5>
        <a:srgbClr val="C1839F"/>
      </a:accent5>
      <a:accent6>
        <a:srgbClr val="70AD47"/>
      </a:accent6>
      <a:hlink>
        <a:srgbClr val="0563C1"/>
      </a:hlink>
      <a:folHlink>
        <a:srgbClr val="954F72"/>
      </a:folHlink>
    </a:clrScheme>
    <a:fontScheme name="Dichter &amp; Neira Fon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849</Words>
  <Application>Microsoft Macintosh PowerPoint</Application>
  <PresentationFormat>宽屏</PresentationFormat>
  <Paragraphs>89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Arial</vt:lpstr>
      <vt:lpstr>Gill Sans</vt:lpstr>
      <vt:lpstr>Open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 Wicaksono</dc:creator>
  <cp:lastModifiedBy>Yuchen Tan</cp:lastModifiedBy>
  <cp:revision>52</cp:revision>
  <dcterms:created xsi:type="dcterms:W3CDTF">2019-03-03T23:37:00Z</dcterms:created>
  <dcterms:modified xsi:type="dcterms:W3CDTF">2021-04-26T14:37:28Z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